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22" autoAdjust="0"/>
    <p:restoredTop sz="94660"/>
  </p:normalViewPr>
  <p:slideViewPr>
    <p:cSldViewPr snapToGrid="0">
      <p:cViewPr varScale="1">
        <p:scale>
          <a:sx n="75" d="100"/>
          <a:sy n="75" d="100"/>
        </p:scale>
        <p:origin x="130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6A7A71-3631-4193-B696-B4927D4C8FF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744BDCB-8C83-4564-8B15-EB8901A2DA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52947B5-CCF3-4B6E-AD12-5F05135BADC2}"/>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5C30BAB3-7CC2-484E-8BDD-34AE968623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89D6743-099D-482A-8808-C733482980FB}"/>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2381747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22EA9-7FDE-46BB-9658-5A4B642B8760}"/>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62403D0-C03F-4EA1-92F9-D9F15C30D9C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AB94A46-1977-42F4-8784-088279F31F6A}"/>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A0AFDB29-5338-4441-8A52-35BED0DFA04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5632BD1-5FC9-4305-89E4-17EBAA46DDC5}"/>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471812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3C7EA5C-BCAF-4CAC-BC81-78DF9E97DC56}"/>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44701CD-13A7-4A98-AE53-636BA8241C0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E0E5ECE-38D8-485F-B979-2C3CE0FFC772}"/>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7DCF71E6-D2CB-4265-973E-5490B8C359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3123A8-6971-4D91-8E06-860C21587098}"/>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362801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1E6F42-0203-4DE1-AD15-BE29B50F488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49FBB7-BB1D-454F-A888-8B97CA2D7C3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919358B-1FE0-42C7-A4BF-35DDF3091317}"/>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8B9266DE-7C0E-4F63-87B3-7A56B0D919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B5BB62-D360-4400-8060-959E4A889B53}"/>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4246908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18F0E1-1009-4DD8-929E-C66F10A38AF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83BCEA8-3448-445C-A6F9-A3D44B23A4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1F58E41-4D37-49F5-9EAD-07F19F09F1D3}"/>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FEDB866D-8AB7-4740-8313-D21C65A500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7A853E-8BE8-4568-BE87-ECD8CAECCAA2}"/>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581424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562BA7-57DC-4B32-82B1-B1C0C99A588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D56750F-E557-4069-BB16-B042602D5B7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6D29838-F4E9-4C4A-B6BE-4D687099430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EE972AD-1612-47D7-9268-C8488BBAC354}"/>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6" name="フッター プレースホルダー 5">
            <a:extLst>
              <a:ext uri="{FF2B5EF4-FFF2-40B4-BE49-F238E27FC236}">
                <a16:creationId xmlns:a16="http://schemas.microsoft.com/office/drawing/2014/main" id="{27D4BEA8-323F-4972-B79F-C477807C20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74CC9B0-CA6B-4B7B-AFA7-EAC4AFFDFDBE}"/>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650702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FDD2F0-DB33-4AE6-81CA-9A997347D39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14871B-DE7F-4C85-A96F-5FC73B5BDD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7D81A92-09F3-4ABB-908C-1A5392D1801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4968090-93CA-4CF9-BE74-146403E765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AA65B60-A32B-4995-A4C7-9F9155ACAEB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533253D-8891-42A5-9830-74F656B197E4}"/>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8" name="フッター プレースホルダー 7">
            <a:extLst>
              <a:ext uri="{FF2B5EF4-FFF2-40B4-BE49-F238E27FC236}">
                <a16:creationId xmlns:a16="http://schemas.microsoft.com/office/drawing/2014/main" id="{93C1CC83-4677-4E5B-80B2-AA8A499C644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B02FF0C-3830-4956-88E3-52A1C2D8F9F5}"/>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226665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C87CAD-6492-4E0F-BF47-69F06A2781B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1AEE2B4-E28A-4CB8-8220-4C8793497E3B}"/>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4" name="フッター プレースホルダー 3">
            <a:extLst>
              <a:ext uri="{FF2B5EF4-FFF2-40B4-BE49-F238E27FC236}">
                <a16:creationId xmlns:a16="http://schemas.microsoft.com/office/drawing/2014/main" id="{47710B74-3B64-4BF4-8BC0-DE2CCC32EB9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D4A5226-D71F-4179-8436-47EF66D1B55E}"/>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70320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1365134-FB1E-4A6D-B5FA-D5B19740E98F}"/>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3" name="フッター プレースホルダー 2">
            <a:extLst>
              <a:ext uri="{FF2B5EF4-FFF2-40B4-BE49-F238E27FC236}">
                <a16:creationId xmlns:a16="http://schemas.microsoft.com/office/drawing/2014/main" id="{024E49F5-742D-4FC8-AF1C-20AC20C2CAF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5097131-C73F-4A52-BF81-BBCF69CCC7E9}"/>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1061190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F8FE8C-A993-44A7-AA83-05FDB633361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E42B1C3-CE17-432A-8413-449D9E07C6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6CB1646-617B-4C07-8CFC-09C5C89C6A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6ABB4ED-A37F-4735-919D-DCDBB311A689}"/>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6" name="フッター プレースホルダー 5">
            <a:extLst>
              <a:ext uri="{FF2B5EF4-FFF2-40B4-BE49-F238E27FC236}">
                <a16:creationId xmlns:a16="http://schemas.microsoft.com/office/drawing/2014/main" id="{0DD95505-DE25-4E0E-B651-23B51C2851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30FCBAA-B2BA-4E78-B458-1126EB00C3B9}"/>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4036230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6E9F7C-8408-42E9-AF23-F0374A4DC05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5D6800D-E036-49A2-A8BB-8B314FE6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231A75C-1CDC-4BF5-9FDC-30D7C5BA70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391E638-F16C-4D53-BBAC-2A9A5D0E8C35}"/>
              </a:ext>
            </a:extLst>
          </p:cNvPr>
          <p:cNvSpPr>
            <a:spLocks noGrp="1"/>
          </p:cNvSpPr>
          <p:nvPr>
            <p:ph type="dt" sz="half" idx="10"/>
          </p:nvPr>
        </p:nvSpPr>
        <p:spPr/>
        <p:txBody>
          <a:bodyPr/>
          <a:lstStyle/>
          <a:p>
            <a:fld id="{D4CDFE4E-9AAC-43E7-9645-30B78BC26F63}" type="datetimeFigureOut">
              <a:rPr kumimoji="1" lang="ja-JP" altLang="en-US" smtClean="0"/>
              <a:t>2020/8/22</a:t>
            </a:fld>
            <a:endParaRPr kumimoji="1" lang="ja-JP" altLang="en-US"/>
          </a:p>
        </p:txBody>
      </p:sp>
      <p:sp>
        <p:nvSpPr>
          <p:cNvPr id="6" name="フッター プレースホルダー 5">
            <a:extLst>
              <a:ext uri="{FF2B5EF4-FFF2-40B4-BE49-F238E27FC236}">
                <a16:creationId xmlns:a16="http://schemas.microsoft.com/office/drawing/2014/main" id="{77D899EE-3A3A-498C-99BF-FBD798A86B6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6D5607F-683A-443A-8862-9EF8C38A3606}"/>
              </a:ext>
            </a:extLst>
          </p:cNvPr>
          <p:cNvSpPr>
            <a:spLocks noGrp="1"/>
          </p:cNvSpPr>
          <p:nvPr>
            <p:ph type="sldNum" sz="quarter" idx="12"/>
          </p:nvPr>
        </p:nvSpPr>
        <p:spPr/>
        <p:txBody>
          <a:body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3648744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9F3C035-AEB3-42F7-A969-44474DF177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CBBB963-7BD2-44F8-879F-894D965353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1D5790E-5083-4A66-98C4-EB422A38FA7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CDFE4E-9AAC-43E7-9645-30B78BC26F63}" type="datetimeFigureOut">
              <a:rPr kumimoji="1" lang="ja-JP" altLang="en-US" smtClean="0"/>
              <a:t>2020/8/22</a:t>
            </a:fld>
            <a:endParaRPr kumimoji="1" lang="ja-JP" altLang="en-US"/>
          </a:p>
        </p:txBody>
      </p:sp>
      <p:sp>
        <p:nvSpPr>
          <p:cNvPr id="5" name="フッター プレースホルダー 4">
            <a:extLst>
              <a:ext uri="{FF2B5EF4-FFF2-40B4-BE49-F238E27FC236}">
                <a16:creationId xmlns:a16="http://schemas.microsoft.com/office/drawing/2014/main" id="{7E912F1F-816F-444F-AF06-A2F7079F8B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518E2D7-04E0-421F-9B8D-DDE3EBBFC1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B3CEFD-66E0-4090-8DD0-5F2E1EBB56B3}" type="slidenum">
              <a:rPr kumimoji="1" lang="ja-JP" altLang="en-US" smtClean="0"/>
              <a:t>‹#›</a:t>
            </a:fld>
            <a:endParaRPr kumimoji="1" lang="ja-JP" altLang="en-US"/>
          </a:p>
        </p:txBody>
      </p:sp>
    </p:spTree>
    <p:extLst>
      <p:ext uri="{BB962C8B-B14F-4D97-AF65-F5344CB8AC3E}">
        <p14:creationId xmlns:p14="http://schemas.microsoft.com/office/powerpoint/2010/main" val="2295874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E6709A0-AE54-43D0-8814-E11ADFE14971}"/>
              </a:ext>
            </a:extLst>
          </p:cNvPr>
          <p:cNvSpPr/>
          <p:nvPr/>
        </p:nvSpPr>
        <p:spPr>
          <a:xfrm>
            <a:off x="0" y="6341165"/>
            <a:ext cx="12192000" cy="516835"/>
          </a:xfrm>
          <a:prstGeom prst="rect">
            <a:avLst/>
          </a:prstGeom>
          <a:solidFill>
            <a:srgbClr val="0070C0">
              <a:alpha val="79000"/>
            </a:srgbClr>
          </a:soli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図 5">
            <a:extLst>
              <a:ext uri="{FF2B5EF4-FFF2-40B4-BE49-F238E27FC236}">
                <a16:creationId xmlns:a16="http://schemas.microsoft.com/office/drawing/2014/main" id="{05C2DD69-581D-4D9E-BD28-99DE2D3F4B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8904" y="6447012"/>
            <a:ext cx="1504212" cy="305140"/>
          </a:xfrm>
          <a:prstGeom prst="rect">
            <a:avLst/>
          </a:prstGeom>
        </p:spPr>
      </p:pic>
      <p:sp>
        <p:nvSpPr>
          <p:cNvPr id="2" name="テキスト ボックス 1">
            <a:extLst>
              <a:ext uri="{FF2B5EF4-FFF2-40B4-BE49-F238E27FC236}">
                <a16:creationId xmlns:a16="http://schemas.microsoft.com/office/drawing/2014/main" id="{D4A90625-A178-4916-9720-875141698FED}"/>
              </a:ext>
            </a:extLst>
          </p:cNvPr>
          <p:cNvSpPr txBox="1"/>
          <p:nvPr/>
        </p:nvSpPr>
        <p:spPr>
          <a:xfrm>
            <a:off x="461057" y="276871"/>
            <a:ext cx="4273774" cy="400110"/>
          </a:xfrm>
          <a:prstGeom prst="rect">
            <a:avLst/>
          </a:prstGeom>
          <a:noFill/>
        </p:spPr>
        <p:txBody>
          <a:bodyPr wrap="square">
            <a:spAutoFit/>
          </a:bodyPr>
          <a:lstStyle/>
          <a:p>
            <a:r>
              <a:rPr lang="en-US" altLang="ja-JP" sz="2000" b="1" dirty="0">
                <a:solidFill>
                  <a:srgbClr val="0070C0"/>
                </a:solidFill>
                <a:latin typeface="Century Gothic" panose="020B0502020202020204" pitchFamily="34" charset="0"/>
              </a:rPr>
              <a:t>New Investors – Hospital Groups</a:t>
            </a:r>
            <a:endParaRPr lang="ja-JP" altLang="en-US" sz="2000" b="1" dirty="0">
              <a:solidFill>
                <a:srgbClr val="0070C0"/>
              </a:solidFill>
              <a:latin typeface="Century Gothic" panose="020B0502020202020204" pitchFamily="34" charset="0"/>
            </a:endParaRPr>
          </a:p>
        </p:txBody>
      </p:sp>
      <p:sp>
        <p:nvSpPr>
          <p:cNvPr id="14" name="Rectangle 1">
            <a:extLst>
              <a:ext uri="{FF2B5EF4-FFF2-40B4-BE49-F238E27FC236}">
                <a16:creationId xmlns:a16="http://schemas.microsoft.com/office/drawing/2014/main" id="{82F392BA-6BD0-41F8-BCFF-F93D68BABFEF}"/>
              </a:ext>
            </a:extLst>
          </p:cNvPr>
          <p:cNvSpPr>
            <a:spLocks noChangeArrowheads="1"/>
          </p:cNvSpPr>
          <p:nvPr/>
        </p:nvSpPr>
        <p:spPr bwMode="auto">
          <a:xfrm>
            <a:off x="626534" y="871779"/>
            <a:ext cx="10938932" cy="5575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algn="just"/>
            <a:r>
              <a:rPr lang="en-US" altLang="ja-JP" sz="2000" b="1" i="0" u="none" strike="noStrike" dirty="0">
                <a:solidFill>
                  <a:srgbClr val="434343"/>
                </a:solidFill>
                <a:effectLst/>
                <a:latin typeface="Century Gothic" panose="020B0502020202020204" pitchFamily="34" charset="0"/>
              </a:rPr>
              <a:t>Fukuoka </a:t>
            </a:r>
            <a:r>
              <a:rPr lang="en-US" altLang="ja-JP" sz="2000" b="1" i="0" u="none" strike="noStrike" dirty="0" err="1">
                <a:solidFill>
                  <a:srgbClr val="434343"/>
                </a:solidFill>
                <a:effectLst/>
                <a:latin typeface="Century Gothic" panose="020B0502020202020204" pitchFamily="34" charset="0"/>
              </a:rPr>
              <a:t>Wajiro</a:t>
            </a:r>
            <a:r>
              <a:rPr lang="en-US" altLang="ja-JP" sz="2000" b="1" i="0" u="none" strike="noStrike" dirty="0">
                <a:solidFill>
                  <a:srgbClr val="434343"/>
                </a:solidFill>
                <a:effectLst/>
                <a:latin typeface="Century Gothic" panose="020B0502020202020204" pitchFamily="34" charset="0"/>
              </a:rPr>
              <a:t> Hospital Group </a:t>
            </a:r>
            <a:endParaRPr lang="en-US" altLang="ja-JP" sz="2000" b="0" dirty="0">
              <a:effectLst/>
              <a:latin typeface="Century Gothic" panose="020B0502020202020204" pitchFamily="34" charset="0"/>
            </a:endParaRPr>
          </a:p>
          <a:p>
            <a:pPr algn="just" rtl="0">
              <a:spcBef>
                <a:spcPts val="0"/>
              </a:spcBef>
              <a:spcAft>
                <a:spcPts val="0"/>
              </a:spcAft>
            </a:pPr>
            <a:endParaRPr lang="en-US" altLang="ja-JP" sz="2000" b="0" i="0" u="none" strike="noStrike" dirty="0">
              <a:solidFill>
                <a:srgbClr val="434343"/>
              </a:solidFill>
              <a:effectLst/>
              <a:latin typeface="Century Gothic" panose="020B0502020202020204" pitchFamily="34" charset="0"/>
            </a:endParaRPr>
          </a:p>
          <a:p>
            <a:pPr algn="just" rtl="0">
              <a:spcBef>
                <a:spcPts val="0"/>
              </a:spcBef>
              <a:spcAft>
                <a:spcPts val="0"/>
              </a:spcAft>
            </a:pPr>
            <a:r>
              <a:rPr lang="en-US" altLang="ja-JP" sz="2000" b="0" i="0" u="none" strike="noStrike" dirty="0">
                <a:solidFill>
                  <a:srgbClr val="434343"/>
                </a:solidFill>
                <a:effectLst/>
                <a:latin typeface="Century Gothic" panose="020B0502020202020204" pitchFamily="34" charset="0"/>
              </a:rPr>
              <a:t>“We</a:t>
            </a:r>
            <a:r>
              <a:rPr lang="ja-JP" altLang="en-US" sz="2000" dirty="0">
                <a:solidFill>
                  <a:srgbClr val="434343"/>
                </a:solidFill>
                <a:latin typeface="Century Gothic" panose="020B0502020202020204" pitchFamily="34" charset="0"/>
              </a:rPr>
              <a:t> </a:t>
            </a:r>
            <a:r>
              <a:rPr lang="en-US" altLang="ja-JP" sz="2000" dirty="0">
                <a:solidFill>
                  <a:srgbClr val="434343"/>
                </a:solidFill>
                <a:latin typeface="Century Gothic" panose="020B0502020202020204" pitchFamily="34" charset="0"/>
              </a:rPr>
              <a:t>are</a:t>
            </a:r>
            <a:r>
              <a:rPr lang="ja-JP" altLang="en-US" sz="2000" dirty="0">
                <a:solidFill>
                  <a:srgbClr val="434343"/>
                </a:solidFill>
                <a:latin typeface="Century Gothic" panose="020B0502020202020204" pitchFamily="34" charset="0"/>
              </a:rPr>
              <a:t> </a:t>
            </a:r>
            <a:r>
              <a:rPr lang="en-US" altLang="ja-JP" sz="2000" b="0" i="0" u="none" strike="noStrike" dirty="0">
                <a:solidFill>
                  <a:srgbClr val="434343"/>
                </a:solidFill>
                <a:effectLst/>
                <a:latin typeface="Century Gothic" panose="020B0502020202020204" pitchFamily="34" charset="0"/>
              </a:rPr>
              <a:t>a medical group with 24 medical institutions and 7 medical education institutions across Japan. 9of our acute care hospitals, most of which have pathology laboratories, are performing many pathological diagnoses every day. In order to share these tissue specimens among the hospitals and improve the accuracy of information analysis and diagnosis, we believe it is essential to digitize the specimens and exchange information online.</a:t>
            </a:r>
            <a:endParaRPr lang="en-US" altLang="ja-JP" sz="2000" b="0" dirty="0">
              <a:effectLst/>
              <a:latin typeface="Century Gothic" panose="020B0502020202020204" pitchFamily="34" charset="0"/>
            </a:endParaRPr>
          </a:p>
          <a:p>
            <a:r>
              <a:rPr lang="en-US" altLang="ja-JP" sz="2000" b="0" i="0" u="none" strike="noStrike" dirty="0">
                <a:solidFill>
                  <a:srgbClr val="434343"/>
                </a:solidFill>
                <a:effectLst/>
                <a:latin typeface="Century Gothic" panose="020B0502020202020204" pitchFamily="34" charset="0"/>
              </a:rPr>
              <a:t>We believe that our investment in the development of digitizing technology and AI-based diagnosis technology by </a:t>
            </a:r>
            <a:r>
              <a:rPr lang="en-US" altLang="ja-JP" sz="2000" b="0" i="0" u="none" strike="noStrike" dirty="0" err="1">
                <a:solidFill>
                  <a:srgbClr val="434343"/>
                </a:solidFill>
                <a:effectLst/>
                <a:latin typeface="Century Gothic" panose="020B0502020202020204" pitchFamily="34" charset="0"/>
              </a:rPr>
              <a:t>Medmain</a:t>
            </a:r>
            <a:r>
              <a:rPr lang="en-US" altLang="ja-JP" sz="2000" b="0" i="0" u="none" strike="noStrike" dirty="0">
                <a:solidFill>
                  <a:srgbClr val="434343"/>
                </a:solidFill>
                <a:effectLst/>
                <a:latin typeface="Century Gothic" panose="020B0502020202020204" pitchFamily="34" charset="0"/>
              </a:rPr>
              <a:t> Inc. will greatly contribute to the improvement of pathology diagnosis technology not only in our group but also in the world. We would like to work with them to lead the world in the development of IT-based pathology diagnosis.</a:t>
            </a:r>
            <a:r>
              <a:rPr lang="en-US" altLang="ja-JP" sz="2000" b="1" i="0" u="none" strike="noStrike" dirty="0">
                <a:solidFill>
                  <a:srgbClr val="434343"/>
                </a:solidFill>
                <a:effectLst/>
                <a:latin typeface="Century Gothic" panose="020B0502020202020204" pitchFamily="34" charset="0"/>
              </a:rPr>
              <a:t>”</a:t>
            </a:r>
          </a:p>
          <a:p>
            <a:endParaRPr lang="en-US" altLang="ja-JP" sz="2000" i="0" u="none" strike="noStrike" dirty="0">
              <a:solidFill>
                <a:srgbClr val="002060"/>
              </a:solidFill>
              <a:effectLst/>
              <a:latin typeface="Century Gothic" panose="020B0502020202020204" pitchFamily="34" charset="0"/>
            </a:endParaRPr>
          </a:p>
          <a:p>
            <a:endParaRPr lang="en-US" altLang="ja-JP" sz="2000" i="0" u="none" strike="noStrike" dirty="0">
              <a:solidFill>
                <a:srgbClr val="002060"/>
              </a:solidFill>
              <a:effectLst/>
              <a:latin typeface="Century Gothic" panose="020B0502020202020204" pitchFamily="34" charset="0"/>
            </a:endParaRPr>
          </a:p>
          <a:p>
            <a:pPr algn="just" rtl="0">
              <a:spcBef>
                <a:spcPts val="0"/>
              </a:spcBef>
              <a:spcAft>
                <a:spcPts val="0"/>
              </a:spcAft>
            </a:pPr>
            <a:r>
              <a:rPr lang="en-US" altLang="ja-JP" sz="2000" b="1" i="0" u="none" strike="noStrike" dirty="0">
                <a:solidFill>
                  <a:srgbClr val="434343"/>
                </a:solidFill>
                <a:effectLst/>
                <a:latin typeface="Century Gothic" panose="020B0502020202020204" pitchFamily="34" charset="0"/>
              </a:rPr>
              <a:t>Masumi </a:t>
            </a:r>
            <a:r>
              <a:rPr lang="en-US" altLang="ja-JP" sz="2000" b="1" i="0" u="none" strike="noStrike" dirty="0" err="1">
                <a:solidFill>
                  <a:srgbClr val="434343"/>
                </a:solidFill>
                <a:effectLst/>
                <a:latin typeface="Century Gothic" panose="020B0502020202020204" pitchFamily="34" charset="0"/>
              </a:rPr>
              <a:t>Kamachi</a:t>
            </a:r>
            <a:r>
              <a:rPr lang="en-US" altLang="ja-JP" sz="2000" b="1" i="0" u="none" strike="noStrike" dirty="0">
                <a:solidFill>
                  <a:srgbClr val="434343"/>
                </a:solidFill>
                <a:effectLst/>
                <a:latin typeface="Century Gothic" panose="020B0502020202020204" pitchFamily="34" charset="0"/>
              </a:rPr>
              <a:t>, Chairman</a:t>
            </a:r>
            <a:endParaRPr lang="en-US" altLang="ja-JP" sz="2000" b="0" dirty="0">
              <a:effectLst/>
              <a:latin typeface="Century Gothic" panose="020B0502020202020204" pitchFamily="34" charset="0"/>
            </a:endParaRPr>
          </a:p>
          <a:p>
            <a:br>
              <a:rPr lang="en-US" altLang="ja-JP" sz="2000" dirty="0">
                <a:latin typeface="Century Gothic" panose="020B0502020202020204" pitchFamily="34" charset="0"/>
              </a:rPr>
            </a:br>
            <a:endParaRPr kumimoji="0" lang="ja-JP" altLang="ja-JP" sz="2000" b="1" i="0" u="none" strike="noStrike" cap="none" normalizeH="0" baseline="0" dirty="0">
              <a:ln>
                <a:noFill/>
              </a:ln>
              <a:solidFill>
                <a:srgbClr val="002060"/>
              </a:solidFill>
              <a:effectLst/>
              <a:latin typeface="Century Gothic" panose="020B0502020202020204" pitchFamily="34" charset="0"/>
            </a:endParaRPr>
          </a:p>
        </p:txBody>
      </p:sp>
    </p:spTree>
    <p:extLst>
      <p:ext uri="{BB962C8B-B14F-4D97-AF65-F5344CB8AC3E}">
        <p14:creationId xmlns:p14="http://schemas.microsoft.com/office/powerpoint/2010/main" val="9684760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1595</TotalTime>
  <Words>146</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游ゴシック Light</vt:lpstr>
      <vt:lpstr>Arial</vt:lpstr>
      <vt:lpstr>Century Gothic</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yoshi@medmain.com</dc:creator>
  <cp:lastModifiedBy> </cp:lastModifiedBy>
  <cp:revision>22</cp:revision>
  <dcterms:created xsi:type="dcterms:W3CDTF">2020-08-18T02:26:21Z</dcterms:created>
  <dcterms:modified xsi:type="dcterms:W3CDTF">2020-08-22T10:42:10Z</dcterms:modified>
</cp:coreProperties>
</file>