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1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022" autoAdjust="0"/>
    <p:restoredTop sz="94660"/>
  </p:normalViewPr>
  <p:slideViewPr>
    <p:cSldViewPr snapToGrid="0">
      <p:cViewPr varScale="1">
        <p:scale>
          <a:sx n="75" d="100"/>
          <a:sy n="75" d="100"/>
        </p:scale>
        <p:origin x="1308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D6A7A71-3631-4193-B696-B4927D4C8FF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4744BDCB-8C83-4564-8B15-EB8901A2DA1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52947B5-CCF3-4B6E-AD12-5F05135BAD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CDFE4E-9AAC-43E7-9645-30B78BC26F63}" type="datetimeFigureOut">
              <a:rPr kumimoji="1" lang="ja-JP" altLang="en-US" smtClean="0"/>
              <a:t>2020/8/22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C30BAB3-7CC2-484E-8BDD-34AE968623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89D6743-099D-482A-8808-C733482980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3CEFD-66E0-4090-8DD0-5F2E1EBB56B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817475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3522EA9-7FDE-46BB-9658-5A4B642B87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962403D0-C03F-4EA1-92F9-D9F15C30D9C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AB94A46-1977-42F4-8784-088279F31F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CDFE4E-9AAC-43E7-9645-30B78BC26F63}" type="datetimeFigureOut">
              <a:rPr kumimoji="1" lang="ja-JP" altLang="en-US" smtClean="0"/>
              <a:t>2020/8/22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0AFDB29-5338-4441-8A52-35BED0DFA0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5632BD1-5FC9-4305-89E4-17EBAA46DD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3CEFD-66E0-4090-8DD0-5F2E1EBB56B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718121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A3C7EA5C-BCAF-4CAC-BC81-78DF9E97DC5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44701CD-13A7-4A98-AE53-636BA8241C0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E0E5ECE-38D8-485F-B979-2C3CE0FFC7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CDFE4E-9AAC-43E7-9645-30B78BC26F63}" type="datetimeFigureOut">
              <a:rPr kumimoji="1" lang="ja-JP" altLang="en-US" smtClean="0"/>
              <a:t>2020/8/22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DCF71E6-D2CB-4265-973E-5490B8C359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B3123A8-6971-4D91-8E06-860C215870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3CEFD-66E0-4090-8DD0-5F2E1EBB56B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280111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E1E6F42-0203-4DE1-AD15-BE29B50F48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4D49FBB7-BB1D-454F-A888-8B97CA2D7C3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919358B-1FE0-42C7-A4BF-35DDF30913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CDFE4E-9AAC-43E7-9645-30B78BC26F63}" type="datetimeFigureOut">
              <a:rPr kumimoji="1" lang="ja-JP" altLang="en-US" smtClean="0"/>
              <a:t>2020/8/22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B9266DE-7C0E-4F63-87B3-7A56B0D919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8B5BB62-D360-4400-8060-959E4A889B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3CEFD-66E0-4090-8DD0-5F2E1EBB56B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469081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F18F0E1-1009-4DD8-929E-C66F10A38A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683BCEA8-3448-445C-A6F9-A3D44B23A48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1F58E41-4D37-49F5-9EAD-07F19F09F1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CDFE4E-9AAC-43E7-9645-30B78BC26F63}" type="datetimeFigureOut">
              <a:rPr kumimoji="1" lang="ja-JP" altLang="en-US" smtClean="0"/>
              <a:t>2020/8/22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EDB866D-8AB7-4740-8313-D21C65A500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C7A853E-8BE8-4568-BE87-ECD8CAECCA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3CEFD-66E0-4090-8DD0-5F2E1EBB56B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814241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5562BA7-57DC-4B32-82B1-B1C0C99A58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1D56750F-E557-4069-BB16-B042602D5B7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C6D29838-F4E9-4C4A-B6BE-4D687099430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CEE972AD-1612-47D7-9268-C8488BBAC3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CDFE4E-9AAC-43E7-9645-30B78BC26F63}" type="datetimeFigureOut">
              <a:rPr kumimoji="1" lang="ja-JP" altLang="en-US" smtClean="0"/>
              <a:t>2020/8/22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27D4BEA8-323F-4972-B79F-C477807C20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74CC9B0-CA6B-4B7B-AFA7-EAC4AFFDFD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3CEFD-66E0-4090-8DD0-5F2E1EBB56B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507028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5FDD2F0-DB33-4AE6-81CA-9A997347D3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0A14871B-DE7F-4C85-A96F-5FC73B5BDD3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37D81A92-09F3-4ABB-908C-1A5392D1801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A4968090-93CA-4CF9-BE74-146403E7659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0AA65B60-A32B-4995-A4C7-9F9155ACAEB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A533253D-8891-42A5-9830-74F656B197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CDFE4E-9AAC-43E7-9645-30B78BC26F63}" type="datetimeFigureOut">
              <a:rPr kumimoji="1" lang="ja-JP" altLang="en-US" smtClean="0"/>
              <a:t>2020/8/22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93C1CC83-4677-4E5B-80B2-AA8A499C64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5B02FF0C-3830-4956-88E3-52A1C2D8F9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3CEFD-66E0-4090-8DD0-5F2E1EBB56B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266657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5C87CAD-6492-4E0F-BF47-69F06A2781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A1AEE2B4-E28A-4CB8-8220-4C8793497E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CDFE4E-9AAC-43E7-9645-30B78BC26F63}" type="datetimeFigureOut">
              <a:rPr kumimoji="1" lang="ja-JP" altLang="en-US" smtClean="0"/>
              <a:t>2020/8/22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47710B74-3B64-4BF4-8BC0-DE2CCC32EB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CD4A5226-D71F-4179-8436-47EF66D1B5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3CEFD-66E0-4090-8DD0-5F2E1EBB56B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032083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E1365134-FB1E-4A6D-B5FA-D5B19740E9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CDFE4E-9AAC-43E7-9645-30B78BC26F63}" type="datetimeFigureOut">
              <a:rPr kumimoji="1" lang="ja-JP" altLang="en-US" smtClean="0"/>
              <a:t>2020/8/22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024E49F5-742D-4FC8-AF1C-20AC20C2CA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E5097131-C73F-4A52-BF81-BBCF69CCC7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3CEFD-66E0-4090-8DD0-5F2E1EBB56B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611908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8F8FE8C-A993-44A7-AA83-05FDB63336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DE42B1C3-CE17-432A-8413-449D9E07C6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26CB1646-617B-4C07-8CFC-09C5C89C6AF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E6ABB4ED-A37F-4735-919D-DCDBB311A6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CDFE4E-9AAC-43E7-9645-30B78BC26F63}" type="datetimeFigureOut">
              <a:rPr kumimoji="1" lang="ja-JP" altLang="en-US" smtClean="0"/>
              <a:t>2020/8/22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0DD95505-DE25-4E0E-B651-23B51C2851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30FCBAA-B2BA-4E78-B458-1126EB00C3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3CEFD-66E0-4090-8DD0-5F2E1EBB56B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362309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56E9F7C-8408-42E9-AF23-F0374A4DC0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A5D6800D-E036-49A2-A8BB-8B314FE6C87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7231A75C-1CDC-4BF5-9FDC-30D7C5BA704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8391E638-F16C-4D53-BBAC-2A9A5D0E8C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CDFE4E-9AAC-43E7-9645-30B78BC26F63}" type="datetimeFigureOut">
              <a:rPr kumimoji="1" lang="ja-JP" altLang="en-US" smtClean="0"/>
              <a:t>2020/8/22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77D899EE-3A3A-498C-99BF-FBD798A86B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6D5607F-683A-443A-8862-9EF8C38A36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3CEFD-66E0-4090-8DD0-5F2E1EBB56B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487442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D9F3C035-AEB3-42F7-A969-44474DF177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6CBBB963-7BD2-44F8-879F-894D9653533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1D5790E-5083-4A66-98C4-EB422A38FA7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CDFE4E-9AAC-43E7-9645-30B78BC26F63}" type="datetimeFigureOut">
              <a:rPr kumimoji="1" lang="ja-JP" altLang="en-US" smtClean="0"/>
              <a:t>2020/8/22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E912F1F-816F-444F-AF06-A2F7079F8BF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518E2D7-04E0-421F-9B8D-DDE3EBBFC1A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B3CEFD-66E0-4090-8DD0-5F2E1EBB56B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958740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DE6709A0-AE54-43D0-8814-E11ADFE14971}"/>
              </a:ext>
            </a:extLst>
          </p:cNvPr>
          <p:cNvSpPr/>
          <p:nvPr/>
        </p:nvSpPr>
        <p:spPr>
          <a:xfrm>
            <a:off x="0" y="6341165"/>
            <a:ext cx="12192000" cy="516835"/>
          </a:xfrm>
          <a:prstGeom prst="rect">
            <a:avLst/>
          </a:prstGeom>
          <a:solidFill>
            <a:srgbClr val="0070C0">
              <a:alpha val="79000"/>
            </a:srgbClr>
          </a:solidFill>
          <a:ln>
            <a:noFill/>
          </a:ln>
          <a:effectLst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6" name="図 5">
            <a:extLst>
              <a:ext uri="{FF2B5EF4-FFF2-40B4-BE49-F238E27FC236}">
                <a16:creationId xmlns:a16="http://schemas.microsoft.com/office/drawing/2014/main" id="{05C2DD69-581D-4D9E-BD28-99DE2D3F4BA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8904" y="6447012"/>
            <a:ext cx="1504212" cy="30514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D4A90625-A178-4916-9720-875141698FED}"/>
              </a:ext>
            </a:extLst>
          </p:cNvPr>
          <p:cNvSpPr txBox="1"/>
          <p:nvPr/>
        </p:nvSpPr>
        <p:spPr>
          <a:xfrm>
            <a:off x="393324" y="154540"/>
            <a:ext cx="4273774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ja-JP" sz="2000" b="1" dirty="0">
                <a:solidFill>
                  <a:srgbClr val="0070C0"/>
                </a:solidFill>
                <a:latin typeface="Century Gothic" panose="020B0502020202020204" pitchFamily="34" charset="0"/>
              </a:rPr>
              <a:t>New Investors – Hospital Groups</a:t>
            </a:r>
            <a:endParaRPr lang="ja-JP" altLang="en-US" sz="2000" b="1" dirty="0">
              <a:solidFill>
                <a:srgbClr val="0070C0"/>
              </a:solidFill>
              <a:latin typeface="Century Gothic" panose="020B0502020202020204" pitchFamily="34" charset="0"/>
            </a:endParaRPr>
          </a:p>
        </p:txBody>
      </p:sp>
      <p:sp>
        <p:nvSpPr>
          <p:cNvPr id="10" name="Rectangle 1">
            <a:extLst>
              <a:ext uri="{FF2B5EF4-FFF2-40B4-BE49-F238E27FC236}">
                <a16:creationId xmlns:a16="http://schemas.microsoft.com/office/drawing/2014/main" id="{297550F2-9D22-4AEF-8861-6BAA1CD0996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92914" y="660498"/>
            <a:ext cx="9973019" cy="54637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17457" rIns="0" bIns="17457" numCol="1" anchor="ctr" anchorCtr="0" compatLnSpc="1">
            <a:prstTxWarp prst="textNoShape">
              <a:avLst/>
            </a:prstTxWarp>
            <a:spAutoFit/>
          </a:bodyPr>
          <a:lstStyle/>
          <a:p>
            <a:pPr algn="just"/>
            <a:r>
              <a:rPr lang="en-US" altLang="ja-JP" sz="2000" b="1" i="0" u="none" strike="noStrike" dirty="0">
                <a:solidFill>
                  <a:srgbClr val="434343"/>
                </a:solidFill>
                <a:effectLst/>
                <a:latin typeface="Century Gothic" panose="020B0502020202020204" pitchFamily="34" charset="0"/>
              </a:rPr>
              <a:t>International University of Health and Welfare, </a:t>
            </a:r>
            <a:r>
              <a:rPr lang="en-US" altLang="ja-JP" sz="2000" b="1" i="0" u="none" strike="noStrike" dirty="0" err="1">
                <a:solidFill>
                  <a:srgbClr val="434343"/>
                </a:solidFill>
                <a:effectLst/>
                <a:latin typeface="Century Gothic" panose="020B0502020202020204" pitchFamily="34" charset="0"/>
              </a:rPr>
              <a:t>Koho</a:t>
            </a:r>
            <a:r>
              <a:rPr lang="en-US" altLang="ja-JP" sz="2000" b="1" i="0" u="none" strike="noStrike" dirty="0">
                <a:solidFill>
                  <a:srgbClr val="434343"/>
                </a:solidFill>
                <a:effectLst/>
                <a:latin typeface="Century Gothic" panose="020B0502020202020204" pitchFamily="34" charset="0"/>
              </a:rPr>
              <a:t>-kai Group</a:t>
            </a:r>
            <a:endParaRPr lang="en-US" altLang="ja-JP" sz="2000" b="0" dirty="0">
              <a:effectLst/>
              <a:latin typeface="Century Gothic" panose="020B0502020202020204" pitchFamily="34" charset="0"/>
            </a:endParaRPr>
          </a:p>
          <a:p>
            <a:pPr algn="just" rtl="0">
              <a:spcBef>
                <a:spcPts val="0"/>
              </a:spcBef>
              <a:spcAft>
                <a:spcPts val="0"/>
              </a:spcAft>
            </a:pPr>
            <a:endParaRPr lang="en-US" altLang="ja-JP" sz="2000" b="0" i="0" u="none" strike="noStrike" dirty="0">
              <a:solidFill>
                <a:srgbClr val="434343"/>
              </a:solidFill>
              <a:effectLst/>
              <a:latin typeface="Century Gothic" panose="020B0502020202020204" pitchFamily="34" charset="0"/>
            </a:endParaRPr>
          </a:p>
          <a:p>
            <a:pPr algn="just" rtl="0">
              <a:spcBef>
                <a:spcPts val="0"/>
              </a:spcBef>
              <a:spcAft>
                <a:spcPts val="0"/>
              </a:spcAft>
            </a:pPr>
            <a:r>
              <a:rPr lang="en-US" altLang="ja-JP" sz="2000" b="0" i="0" u="none" strike="noStrike" dirty="0">
                <a:solidFill>
                  <a:srgbClr val="434343"/>
                </a:solidFill>
                <a:effectLst/>
                <a:latin typeface="Century Gothic" panose="020B0502020202020204" pitchFamily="34" charset="0"/>
              </a:rPr>
              <a:t>“The International University of Health and Welfare / </a:t>
            </a:r>
            <a:r>
              <a:rPr lang="en-US" altLang="ja-JP" sz="2000" b="0" i="0" u="none" strike="noStrike" dirty="0" err="1">
                <a:solidFill>
                  <a:srgbClr val="434343"/>
                </a:solidFill>
                <a:effectLst/>
                <a:latin typeface="Century Gothic" panose="020B0502020202020204" pitchFamily="34" charset="0"/>
              </a:rPr>
              <a:t>Koho</a:t>
            </a:r>
            <a:r>
              <a:rPr lang="en-US" altLang="ja-JP" sz="2000" b="0" i="0" u="none" strike="noStrike" dirty="0">
                <a:solidFill>
                  <a:srgbClr val="434343"/>
                </a:solidFill>
                <a:effectLst/>
                <a:latin typeface="Century Gothic" panose="020B0502020202020204" pitchFamily="34" charset="0"/>
              </a:rPr>
              <a:t>-kai Group is a medical, educational and welfare group with approximately 60 facilities across Japan.</a:t>
            </a:r>
            <a:endParaRPr lang="en-US" altLang="ja-JP" sz="2000" b="0" dirty="0">
              <a:effectLst/>
              <a:latin typeface="Century Gothic" panose="020B0502020202020204" pitchFamily="34" charset="0"/>
            </a:endParaRPr>
          </a:p>
          <a:p>
            <a:pPr algn="just" rtl="0">
              <a:spcBef>
                <a:spcPts val="0"/>
              </a:spcBef>
              <a:spcAft>
                <a:spcPts val="0"/>
              </a:spcAft>
            </a:pPr>
            <a:r>
              <a:rPr lang="en-US" altLang="ja-JP" sz="2000" b="0" i="0" u="none" strike="noStrike" dirty="0">
                <a:solidFill>
                  <a:srgbClr val="434343"/>
                </a:solidFill>
                <a:effectLst/>
                <a:latin typeface="Century Gothic" panose="020B0502020202020204" pitchFamily="34" charset="0"/>
              </a:rPr>
              <a:t>With the desire to encourage innovation in the healthcare field in Japan, as a medical institution/university, we are making full use of our group's assets, making venture investments and collaborating with various companies.</a:t>
            </a:r>
            <a:endParaRPr lang="en-US" altLang="ja-JP" sz="2000" b="0" dirty="0">
              <a:effectLst/>
              <a:latin typeface="Century Gothic" panose="020B0502020202020204" pitchFamily="34" charset="0"/>
            </a:endParaRPr>
          </a:p>
          <a:p>
            <a:r>
              <a:rPr lang="en-US" altLang="ja-JP" sz="2000" b="0" i="0" u="none" strike="noStrike" dirty="0">
                <a:solidFill>
                  <a:srgbClr val="434343"/>
                </a:solidFill>
                <a:effectLst/>
                <a:latin typeface="Century Gothic" panose="020B0502020202020204" pitchFamily="34" charset="0"/>
              </a:rPr>
              <a:t>There is a serious shortage of pathologists in the world of pathology, and many medical institutions are struggling with it, but we hope that </a:t>
            </a:r>
            <a:r>
              <a:rPr lang="en-US" altLang="ja-JP" sz="2000" b="0" i="0" u="none" strike="noStrike" dirty="0" err="1">
                <a:solidFill>
                  <a:srgbClr val="434343"/>
                </a:solidFill>
                <a:effectLst/>
                <a:latin typeface="Century Gothic" panose="020B0502020202020204" pitchFamily="34" charset="0"/>
              </a:rPr>
              <a:t>Medmain's</a:t>
            </a:r>
            <a:r>
              <a:rPr lang="en-US" altLang="ja-JP" sz="2000" b="0" i="0" u="none" strike="noStrike" dirty="0">
                <a:solidFill>
                  <a:srgbClr val="434343"/>
                </a:solidFill>
                <a:effectLst/>
                <a:latin typeface="Century Gothic" panose="020B0502020202020204" pitchFamily="34" charset="0"/>
              </a:rPr>
              <a:t> technology and ideas will help to solve the problem. Through the investment, we are committed to supporting the realization “to create a world where medical services can be accessed with technology anywhere, anytime" by sharing our knowledge and experience.”</a:t>
            </a:r>
            <a:r>
              <a:rPr lang="en-US" altLang="ja-JP" sz="2000" i="0" u="none" strike="noStrike" dirty="0">
                <a:solidFill>
                  <a:srgbClr val="002060"/>
                </a:solidFill>
                <a:effectLst/>
                <a:latin typeface="Century Gothic" panose="020B0502020202020204" pitchFamily="34" charset="0"/>
              </a:rPr>
              <a:t>          </a:t>
            </a:r>
          </a:p>
          <a:p>
            <a:pPr algn="just" rtl="0">
              <a:spcBef>
                <a:spcPts val="0"/>
              </a:spcBef>
              <a:spcAft>
                <a:spcPts val="0"/>
              </a:spcAft>
            </a:pPr>
            <a:endParaRPr lang="en-US" altLang="ja-JP" sz="2000" b="1" i="0" u="none" strike="noStrike" dirty="0">
              <a:solidFill>
                <a:srgbClr val="434343"/>
              </a:solidFill>
              <a:effectLst/>
              <a:latin typeface="Century Gothic" panose="020B0502020202020204" pitchFamily="34" charset="0"/>
            </a:endParaRPr>
          </a:p>
          <a:p>
            <a:pPr algn="just" rtl="0">
              <a:spcBef>
                <a:spcPts val="0"/>
              </a:spcBef>
              <a:spcAft>
                <a:spcPts val="0"/>
              </a:spcAft>
            </a:pPr>
            <a:r>
              <a:rPr lang="en-US" altLang="ja-JP" sz="2000" b="1" i="0" u="none" strike="noStrike" dirty="0" err="1">
                <a:solidFill>
                  <a:srgbClr val="434343"/>
                </a:solidFill>
                <a:effectLst/>
                <a:latin typeface="Century Gothic" panose="020B0502020202020204" pitchFamily="34" charset="0"/>
              </a:rPr>
              <a:t>Kuniaki</a:t>
            </a:r>
            <a:r>
              <a:rPr lang="en-US" altLang="ja-JP" sz="2000" b="1" i="0" u="none" strike="noStrike" dirty="0">
                <a:solidFill>
                  <a:srgbClr val="434343"/>
                </a:solidFill>
                <a:effectLst/>
                <a:latin typeface="Century Gothic" panose="020B0502020202020204" pitchFamily="34" charset="0"/>
              </a:rPr>
              <a:t> Takagi, Senior Managing Director</a:t>
            </a:r>
            <a:endParaRPr lang="en-US" altLang="ja-JP" sz="2000" b="0" dirty="0">
              <a:effectLst/>
              <a:latin typeface="Century Gothic" panose="020B0502020202020204" pitchFamily="34" charset="0"/>
            </a:endParaRPr>
          </a:p>
          <a:p>
            <a:br>
              <a:rPr lang="en-US" altLang="ja-JP" sz="2000" dirty="0">
                <a:latin typeface="Century Gothic" panose="020B0502020202020204" pitchFamily="34" charset="0"/>
              </a:rPr>
            </a:br>
            <a:endParaRPr kumimoji="0" lang="en-US" altLang="ja-JP" sz="2000" b="1" dirty="0">
              <a:solidFill>
                <a:srgbClr val="002060"/>
              </a:solidFill>
              <a:latin typeface="Century Gothic" panose="020B0502020202020204" pitchFamily="34" charset="0"/>
              <a:ea typeface="Monaco"/>
            </a:endParaRPr>
          </a:p>
        </p:txBody>
      </p:sp>
    </p:spTree>
    <p:extLst>
      <p:ext uri="{BB962C8B-B14F-4D97-AF65-F5344CB8AC3E}">
        <p14:creationId xmlns:p14="http://schemas.microsoft.com/office/powerpoint/2010/main" val="9684760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1595</TotalTime>
  <Words>158</Words>
  <Application>Microsoft Office PowerPoint</Application>
  <PresentationFormat>ワイド画面</PresentationFormat>
  <Paragraphs>9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游ゴシック</vt:lpstr>
      <vt:lpstr>游ゴシック Light</vt:lpstr>
      <vt:lpstr>Arial</vt:lpstr>
      <vt:lpstr>Century Gothic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yoshi@medmain.com</dc:creator>
  <cp:lastModifiedBy> </cp:lastModifiedBy>
  <cp:revision>22</cp:revision>
  <dcterms:created xsi:type="dcterms:W3CDTF">2020-08-18T02:26:21Z</dcterms:created>
  <dcterms:modified xsi:type="dcterms:W3CDTF">2020-08-22T10:42:29Z</dcterms:modified>
</cp:coreProperties>
</file>