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22" autoAdjust="0"/>
    <p:restoredTop sz="94660"/>
  </p:normalViewPr>
  <p:slideViewPr>
    <p:cSldViewPr snapToGrid="0">
      <p:cViewPr varScale="1">
        <p:scale>
          <a:sx n="105" d="100"/>
          <a:sy n="105" d="100"/>
        </p:scale>
        <p:origin x="196" y="1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6A7A71-3631-4193-B696-B4927D4C8FF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744BDCB-8C83-4564-8B15-EB8901A2DA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52947B5-CCF3-4B6E-AD12-5F05135BADC2}"/>
              </a:ext>
            </a:extLst>
          </p:cNvPr>
          <p:cNvSpPr>
            <a:spLocks noGrp="1"/>
          </p:cNvSpPr>
          <p:nvPr>
            <p:ph type="dt" sz="half" idx="10"/>
          </p:nvPr>
        </p:nvSpPr>
        <p:spPr/>
        <p:txBody>
          <a:bodyPr/>
          <a:lstStyle/>
          <a:p>
            <a:fld id="{D4CDFE4E-9AAC-43E7-9645-30B78BC26F63}" type="datetimeFigureOut">
              <a:rPr kumimoji="1" lang="ja-JP" altLang="en-US" smtClean="0"/>
              <a:t>2020/8/20</a:t>
            </a:fld>
            <a:endParaRPr kumimoji="1" lang="ja-JP" altLang="en-US"/>
          </a:p>
        </p:txBody>
      </p:sp>
      <p:sp>
        <p:nvSpPr>
          <p:cNvPr id="5" name="フッター プレースホルダー 4">
            <a:extLst>
              <a:ext uri="{FF2B5EF4-FFF2-40B4-BE49-F238E27FC236}">
                <a16:creationId xmlns:a16="http://schemas.microsoft.com/office/drawing/2014/main" id="{5C30BAB3-7CC2-484E-8BDD-34AE968623F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9D6743-099D-482A-8808-C733482980FB}"/>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2381747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522EA9-7FDE-46BB-9658-5A4B642B876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62403D0-C03F-4EA1-92F9-D9F15C30D9C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AB94A46-1977-42F4-8784-088279F31F6A}"/>
              </a:ext>
            </a:extLst>
          </p:cNvPr>
          <p:cNvSpPr>
            <a:spLocks noGrp="1"/>
          </p:cNvSpPr>
          <p:nvPr>
            <p:ph type="dt" sz="half" idx="10"/>
          </p:nvPr>
        </p:nvSpPr>
        <p:spPr/>
        <p:txBody>
          <a:bodyPr/>
          <a:lstStyle/>
          <a:p>
            <a:fld id="{D4CDFE4E-9AAC-43E7-9645-30B78BC26F63}" type="datetimeFigureOut">
              <a:rPr kumimoji="1" lang="ja-JP" altLang="en-US" smtClean="0"/>
              <a:t>2020/8/20</a:t>
            </a:fld>
            <a:endParaRPr kumimoji="1" lang="ja-JP" altLang="en-US"/>
          </a:p>
        </p:txBody>
      </p:sp>
      <p:sp>
        <p:nvSpPr>
          <p:cNvPr id="5" name="フッター プレースホルダー 4">
            <a:extLst>
              <a:ext uri="{FF2B5EF4-FFF2-40B4-BE49-F238E27FC236}">
                <a16:creationId xmlns:a16="http://schemas.microsoft.com/office/drawing/2014/main" id="{A0AFDB29-5338-4441-8A52-35BED0DFA0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5632BD1-5FC9-4305-89E4-17EBAA46DDC5}"/>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1471812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3C7EA5C-BCAF-4CAC-BC81-78DF9E97DC5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44701CD-13A7-4A98-AE53-636BA8241C0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E0E5ECE-38D8-485F-B979-2C3CE0FFC772}"/>
              </a:ext>
            </a:extLst>
          </p:cNvPr>
          <p:cNvSpPr>
            <a:spLocks noGrp="1"/>
          </p:cNvSpPr>
          <p:nvPr>
            <p:ph type="dt" sz="half" idx="10"/>
          </p:nvPr>
        </p:nvSpPr>
        <p:spPr/>
        <p:txBody>
          <a:bodyPr/>
          <a:lstStyle/>
          <a:p>
            <a:fld id="{D4CDFE4E-9AAC-43E7-9645-30B78BC26F63}" type="datetimeFigureOut">
              <a:rPr kumimoji="1" lang="ja-JP" altLang="en-US" smtClean="0"/>
              <a:t>2020/8/20</a:t>
            </a:fld>
            <a:endParaRPr kumimoji="1" lang="ja-JP" altLang="en-US"/>
          </a:p>
        </p:txBody>
      </p:sp>
      <p:sp>
        <p:nvSpPr>
          <p:cNvPr id="5" name="フッター プレースホルダー 4">
            <a:extLst>
              <a:ext uri="{FF2B5EF4-FFF2-40B4-BE49-F238E27FC236}">
                <a16:creationId xmlns:a16="http://schemas.microsoft.com/office/drawing/2014/main" id="{7DCF71E6-D2CB-4265-973E-5490B8C3597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B3123A8-6971-4D91-8E06-860C21587098}"/>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362801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1E6F42-0203-4DE1-AD15-BE29B50F488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D49FBB7-BB1D-454F-A888-8B97CA2D7C3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919358B-1FE0-42C7-A4BF-35DDF3091317}"/>
              </a:ext>
            </a:extLst>
          </p:cNvPr>
          <p:cNvSpPr>
            <a:spLocks noGrp="1"/>
          </p:cNvSpPr>
          <p:nvPr>
            <p:ph type="dt" sz="half" idx="10"/>
          </p:nvPr>
        </p:nvSpPr>
        <p:spPr/>
        <p:txBody>
          <a:bodyPr/>
          <a:lstStyle/>
          <a:p>
            <a:fld id="{D4CDFE4E-9AAC-43E7-9645-30B78BC26F63}" type="datetimeFigureOut">
              <a:rPr kumimoji="1" lang="ja-JP" altLang="en-US" smtClean="0"/>
              <a:t>2020/8/20</a:t>
            </a:fld>
            <a:endParaRPr kumimoji="1" lang="ja-JP" altLang="en-US"/>
          </a:p>
        </p:txBody>
      </p:sp>
      <p:sp>
        <p:nvSpPr>
          <p:cNvPr id="5" name="フッター プレースホルダー 4">
            <a:extLst>
              <a:ext uri="{FF2B5EF4-FFF2-40B4-BE49-F238E27FC236}">
                <a16:creationId xmlns:a16="http://schemas.microsoft.com/office/drawing/2014/main" id="{8B9266DE-7C0E-4F63-87B3-7A56B0D9197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8B5BB62-D360-4400-8060-959E4A889B53}"/>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424690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18F0E1-1009-4DD8-929E-C66F10A38AF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83BCEA8-3448-445C-A6F9-A3D44B23A4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1F58E41-4D37-49F5-9EAD-07F19F09F1D3}"/>
              </a:ext>
            </a:extLst>
          </p:cNvPr>
          <p:cNvSpPr>
            <a:spLocks noGrp="1"/>
          </p:cNvSpPr>
          <p:nvPr>
            <p:ph type="dt" sz="half" idx="10"/>
          </p:nvPr>
        </p:nvSpPr>
        <p:spPr/>
        <p:txBody>
          <a:bodyPr/>
          <a:lstStyle/>
          <a:p>
            <a:fld id="{D4CDFE4E-9AAC-43E7-9645-30B78BC26F63}" type="datetimeFigureOut">
              <a:rPr kumimoji="1" lang="ja-JP" altLang="en-US" smtClean="0"/>
              <a:t>2020/8/20</a:t>
            </a:fld>
            <a:endParaRPr kumimoji="1" lang="ja-JP" altLang="en-US"/>
          </a:p>
        </p:txBody>
      </p:sp>
      <p:sp>
        <p:nvSpPr>
          <p:cNvPr id="5" name="フッター プレースホルダー 4">
            <a:extLst>
              <a:ext uri="{FF2B5EF4-FFF2-40B4-BE49-F238E27FC236}">
                <a16:creationId xmlns:a16="http://schemas.microsoft.com/office/drawing/2014/main" id="{FEDB866D-8AB7-4740-8313-D21C65A5006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C7A853E-8BE8-4568-BE87-ECD8CAECCAA2}"/>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1581424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562BA7-57DC-4B32-82B1-B1C0C99A588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D56750F-E557-4069-BB16-B042602D5B7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6D29838-F4E9-4C4A-B6BE-4D687099430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EE972AD-1612-47D7-9268-C8488BBAC354}"/>
              </a:ext>
            </a:extLst>
          </p:cNvPr>
          <p:cNvSpPr>
            <a:spLocks noGrp="1"/>
          </p:cNvSpPr>
          <p:nvPr>
            <p:ph type="dt" sz="half" idx="10"/>
          </p:nvPr>
        </p:nvSpPr>
        <p:spPr/>
        <p:txBody>
          <a:bodyPr/>
          <a:lstStyle/>
          <a:p>
            <a:fld id="{D4CDFE4E-9AAC-43E7-9645-30B78BC26F63}" type="datetimeFigureOut">
              <a:rPr kumimoji="1" lang="ja-JP" altLang="en-US" smtClean="0"/>
              <a:t>2020/8/20</a:t>
            </a:fld>
            <a:endParaRPr kumimoji="1" lang="ja-JP" altLang="en-US"/>
          </a:p>
        </p:txBody>
      </p:sp>
      <p:sp>
        <p:nvSpPr>
          <p:cNvPr id="6" name="フッター プレースホルダー 5">
            <a:extLst>
              <a:ext uri="{FF2B5EF4-FFF2-40B4-BE49-F238E27FC236}">
                <a16:creationId xmlns:a16="http://schemas.microsoft.com/office/drawing/2014/main" id="{27D4BEA8-323F-4972-B79F-C477807C20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74CC9B0-CA6B-4B7B-AFA7-EAC4AFFDFDBE}"/>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650702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FDD2F0-DB33-4AE6-81CA-9A997347D39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A14871B-DE7F-4C85-A96F-5FC73B5BDD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7D81A92-09F3-4ABB-908C-1A5392D1801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4968090-93CA-4CF9-BE74-146403E765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AA65B60-A32B-4995-A4C7-9F9155ACAEB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533253D-8891-42A5-9830-74F656B197E4}"/>
              </a:ext>
            </a:extLst>
          </p:cNvPr>
          <p:cNvSpPr>
            <a:spLocks noGrp="1"/>
          </p:cNvSpPr>
          <p:nvPr>
            <p:ph type="dt" sz="half" idx="10"/>
          </p:nvPr>
        </p:nvSpPr>
        <p:spPr/>
        <p:txBody>
          <a:bodyPr/>
          <a:lstStyle/>
          <a:p>
            <a:fld id="{D4CDFE4E-9AAC-43E7-9645-30B78BC26F63}" type="datetimeFigureOut">
              <a:rPr kumimoji="1" lang="ja-JP" altLang="en-US" smtClean="0"/>
              <a:t>2020/8/20</a:t>
            </a:fld>
            <a:endParaRPr kumimoji="1" lang="ja-JP" altLang="en-US"/>
          </a:p>
        </p:txBody>
      </p:sp>
      <p:sp>
        <p:nvSpPr>
          <p:cNvPr id="8" name="フッター プレースホルダー 7">
            <a:extLst>
              <a:ext uri="{FF2B5EF4-FFF2-40B4-BE49-F238E27FC236}">
                <a16:creationId xmlns:a16="http://schemas.microsoft.com/office/drawing/2014/main" id="{93C1CC83-4677-4E5B-80B2-AA8A499C644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B02FF0C-3830-4956-88E3-52A1C2D8F9F5}"/>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1226665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C87CAD-6492-4E0F-BF47-69F06A2781B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1AEE2B4-E28A-4CB8-8220-4C8793497E3B}"/>
              </a:ext>
            </a:extLst>
          </p:cNvPr>
          <p:cNvSpPr>
            <a:spLocks noGrp="1"/>
          </p:cNvSpPr>
          <p:nvPr>
            <p:ph type="dt" sz="half" idx="10"/>
          </p:nvPr>
        </p:nvSpPr>
        <p:spPr/>
        <p:txBody>
          <a:bodyPr/>
          <a:lstStyle/>
          <a:p>
            <a:fld id="{D4CDFE4E-9AAC-43E7-9645-30B78BC26F63}" type="datetimeFigureOut">
              <a:rPr kumimoji="1" lang="ja-JP" altLang="en-US" smtClean="0"/>
              <a:t>2020/8/20</a:t>
            </a:fld>
            <a:endParaRPr kumimoji="1" lang="ja-JP" altLang="en-US"/>
          </a:p>
        </p:txBody>
      </p:sp>
      <p:sp>
        <p:nvSpPr>
          <p:cNvPr id="4" name="フッター プレースホルダー 3">
            <a:extLst>
              <a:ext uri="{FF2B5EF4-FFF2-40B4-BE49-F238E27FC236}">
                <a16:creationId xmlns:a16="http://schemas.microsoft.com/office/drawing/2014/main" id="{47710B74-3B64-4BF4-8BC0-DE2CCC32EB9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D4A5226-D71F-4179-8436-47EF66D1B55E}"/>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703208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1365134-FB1E-4A6D-B5FA-D5B19740E98F}"/>
              </a:ext>
            </a:extLst>
          </p:cNvPr>
          <p:cNvSpPr>
            <a:spLocks noGrp="1"/>
          </p:cNvSpPr>
          <p:nvPr>
            <p:ph type="dt" sz="half" idx="10"/>
          </p:nvPr>
        </p:nvSpPr>
        <p:spPr/>
        <p:txBody>
          <a:bodyPr/>
          <a:lstStyle/>
          <a:p>
            <a:fld id="{D4CDFE4E-9AAC-43E7-9645-30B78BC26F63}" type="datetimeFigureOut">
              <a:rPr kumimoji="1" lang="ja-JP" altLang="en-US" smtClean="0"/>
              <a:t>2020/8/20</a:t>
            </a:fld>
            <a:endParaRPr kumimoji="1" lang="ja-JP" altLang="en-US"/>
          </a:p>
        </p:txBody>
      </p:sp>
      <p:sp>
        <p:nvSpPr>
          <p:cNvPr id="3" name="フッター プレースホルダー 2">
            <a:extLst>
              <a:ext uri="{FF2B5EF4-FFF2-40B4-BE49-F238E27FC236}">
                <a16:creationId xmlns:a16="http://schemas.microsoft.com/office/drawing/2014/main" id="{024E49F5-742D-4FC8-AF1C-20AC20C2CAF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5097131-C73F-4A52-BF81-BBCF69CCC7E9}"/>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1061190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F8FE8C-A993-44A7-AA83-05FDB633361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E42B1C3-CE17-432A-8413-449D9E07C6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6CB1646-617B-4C07-8CFC-09C5C89C6A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6ABB4ED-A37F-4735-919D-DCDBB311A689}"/>
              </a:ext>
            </a:extLst>
          </p:cNvPr>
          <p:cNvSpPr>
            <a:spLocks noGrp="1"/>
          </p:cNvSpPr>
          <p:nvPr>
            <p:ph type="dt" sz="half" idx="10"/>
          </p:nvPr>
        </p:nvSpPr>
        <p:spPr/>
        <p:txBody>
          <a:bodyPr/>
          <a:lstStyle/>
          <a:p>
            <a:fld id="{D4CDFE4E-9AAC-43E7-9645-30B78BC26F63}" type="datetimeFigureOut">
              <a:rPr kumimoji="1" lang="ja-JP" altLang="en-US" smtClean="0"/>
              <a:t>2020/8/20</a:t>
            </a:fld>
            <a:endParaRPr kumimoji="1" lang="ja-JP" altLang="en-US"/>
          </a:p>
        </p:txBody>
      </p:sp>
      <p:sp>
        <p:nvSpPr>
          <p:cNvPr id="6" name="フッター プレースホルダー 5">
            <a:extLst>
              <a:ext uri="{FF2B5EF4-FFF2-40B4-BE49-F238E27FC236}">
                <a16:creationId xmlns:a16="http://schemas.microsoft.com/office/drawing/2014/main" id="{0DD95505-DE25-4E0E-B651-23B51C2851E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0FCBAA-B2BA-4E78-B458-1126EB00C3B9}"/>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4036230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6E9F7C-8408-42E9-AF23-F0374A4DC05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5D6800D-E036-49A2-A8BB-8B314FE6C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231A75C-1CDC-4BF5-9FDC-30D7C5BA70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391E638-F16C-4D53-BBAC-2A9A5D0E8C35}"/>
              </a:ext>
            </a:extLst>
          </p:cNvPr>
          <p:cNvSpPr>
            <a:spLocks noGrp="1"/>
          </p:cNvSpPr>
          <p:nvPr>
            <p:ph type="dt" sz="half" idx="10"/>
          </p:nvPr>
        </p:nvSpPr>
        <p:spPr/>
        <p:txBody>
          <a:bodyPr/>
          <a:lstStyle/>
          <a:p>
            <a:fld id="{D4CDFE4E-9AAC-43E7-9645-30B78BC26F63}" type="datetimeFigureOut">
              <a:rPr kumimoji="1" lang="ja-JP" altLang="en-US" smtClean="0"/>
              <a:t>2020/8/20</a:t>
            </a:fld>
            <a:endParaRPr kumimoji="1" lang="ja-JP" altLang="en-US"/>
          </a:p>
        </p:txBody>
      </p:sp>
      <p:sp>
        <p:nvSpPr>
          <p:cNvPr id="6" name="フッター プレースホルダー 5">
            <a:extLst>
              <a:ext uri="{FF2B5EF4-FFF2-40B4-BE49-F238E27FC236}">
                <a16:creationId xmlns:a16="http://schemas.microsoft.com/office/drawing/2014/main" id="{77D899EE-3A3A-498C-99BF-FBD798A86B6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6D5607F-683A-443A-8862-9EF8C38A3606}"/>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3648744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9F3C035-AEB3-42F7-A969-44474DF177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CBBB963-7BD2-44F8-879F-894D965353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1D5790E-5083-4A66-98C4-EB422A38FA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DFE4E-9AAC-43E7-9645-30B78BC26F63}" type="datetimeFigureOut">
              <a:rPr kumimoji="1" lang="ja-JP" altLang="en-US" smtClean="0"/>
              <a:t>2020/8/20</a:t>
            </a:fld>
            <a:endParaRPr kumimoji="1" lang="ja-JP" altLang="en-US"/>
          </a:p>
        </p:txBody>
      </p:sp>
      <p:sp>
        <p:nvSpPr>
          <p:cNvPr id="5" name="フッター プレースホルダー 4">
            <a:extLst>
              <a:ext uri="{FF2B5EF4-FFF2-40B4-BE49-F238E27FC236}">
                <a16:creationId xmlns:a16="http://schemas.microsoft.com/office/drawing/2014/main" id="{7E912F1F-816F-444F-AF06-A2F7079F8B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518E2D7-04E0-421F-9B8D-DDE3EBBFC1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2295874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DE6709A0-AE54-43D0-8814-E11ADFE14971}"/>
              </a:ext>
            </a:extLst>
          </p:cNvPr>
          <p:cNvSpPr/>
          <p:nvPr/>
        </p:nvSpPr>
        <p:spPr>
          <a:xfrm>
            <a:off x="0" y="6341165"/>
            <a:ext cx="12192000" cy="516835"/>
          </a:xfrm>
          <a:prstGeom prst="rect">
            <a:avLst/>
          </a:prstGeom>
          <a:solidFill>
            <a:srgbClr val="0070C0">
              <a:alpha val="79000"/>
            </a:srgbClr>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5">
            <a:extLst>
              <a:ext uri="{FF2B5EF4-FFF2-40B4-BE49-F238E27FC236}">
                <a16:creationId xmlns:a16="http://schemas.microsoft.com/office/drawing/2014/main" id="{05C2DD69-581D-4D9E-BD28-99DE2D3F4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904" y="6447012"/>
            <a:ext cx="1504212" cy="305140"/>
          </a:xfrm>
          <a:prstGeom prst="rect">
            <a:avLst/>
          </a:prstGeom>
        </p:spPr>
      </p:pic>
      <p:pic>
        <p:nvPicPr>
          <p:cNvPr id="11" name="図 10">
            <a:extLst>
              <a:ext uri="{FF2B5EF4-FFF2-40B4-BE49-F238E27FC236}">
                <a16:creationId xmlns:a16="http://schemas.microsoft.com/office/drawing/2014/main" id="{44ACA090-C102-49A9-9FE9-D347462812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25834" y="400979"/>
            <a:ext cx="1698236" cy="898649"/>
          </a:xfrm>
          <a:prstGeom prst="rect">
            <a:avLst/>
          </a:prstGeom>
        </p:spPr>
      </p:pic>
      <p:pic>
        <p:nvPicPr>
          <p:cNvPr id="15" name="図 14">
            <a:extLst>
              <a:ext uri="{FF2B5EF4-FFF2-40B4-BE49-F238E27FC236}">
                <a16:creationId xmlns:a16="http://schemas.microsoft.com/office/drawing/2014/main" id="{3FF6A112-2F82-4E47-9FE0-4A28210DCF6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79777" y="150053"/>
            <a:ext cx="1657347" cy="1413286"/>
          </a:xfrm>
          <a:prstGeom prst="rect">
            <a:avLst/>
          </a:prstGeom>
        </p:spPr>
      </p:pic>
      <p:pic>
        <p:nvPicPr>
          <p:cNvPr id="23" name="図 22">
            <a:extLst>
              <a:ext uri="{FF2B5EF4-FFF2-40B4-BE49-F238E27FC236}">
                <a16:creationId xmlns:a16="http://schemas.microsoft.com/office/drawing/2014/main" id="{9A6795D2-9637-40B9-A1D7-B8B92C1663A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10659" y="300794"/>
            <a:ext cx="1146796" cy="790662"/>
          </a:xfrm>
          <a:prstGeom prst="rect">
            <a:avLst/>
          </a:prstGeom>
        </p:spPr>
      </p:pic>
      <p:sp>
        <p:nvSpPr>
          <p:cNvPr id="2" name="テキスト ボックス 1">
            <a:extLst>
              <a:ext uri="{FF2B5EF4-FFF2-40B4-BE49-F238E27FC236}">
                <a16:creationId xmlns:a16="http://schemas.microsoft.com/office/drawing/2014/main" id="{D4A90625-A178-4916-9720-875141698FED}"/>
              </a:ext>
            </a:extLst>
          </p:cNvPr>
          <p:cNvSpPr txBox="1"/>
          <p:nvPr/>
        </p:nvSpPr>
        <p:spPr>
          <a:xfrm>
            <a:off x="393324" y="112205"/>
            <a:ext cx="3154210" cy="400110"/>
          </a:xfrm>
          <a:prstGeom prst="rect">
            <a:avLst/>
          </a:prstGeom>
          <a:noFill/>
        </p:spPr>
        <p:txBody>
          <a:bodyPr wrap="square">
            <a:spAutoFit/>
          </a:bodyPr>
          <a:lstStyle/>
          <a:p>
            <a:r>
              <a:rPr lang="en-US" altLang="ja-JP" sz="2000" b="1" dirty="0">
                <a:solidFill>
                  <a:srgbClr val="0070C0"/>
                </a:solidFill>
                <a:latin typeface="Century Gothic" panose="020B0502020202020204" pitchFamily="34" charset="0"/>
              </a:rPr>
              <a:t>New Investors</a:t>
            </a:r>
            <a:endParaRPr lang="ja-JP" altLang="en-US" sz="2000" b="1" dirty="0">
              <a:solidFill>
                <a:srgbClr val="0070C0"/>
              </a:solidFill>
              <a:latin typeface="Century Gothic" panose="020B0502020202020204" pitchFamily="34" charset="0"/>
            </a:endParaRPr>
          </a:p>
        </p:txBody>
      </p:sp>
      <p:sp>
        <p:nvSpPr>
          <p:cNvPr id="3" name="Rectangle 1">
            <a:extLst>
              <a:ext uri="{FF2B5EF4-FFF2-40B4-BE49-F238E27FC236}">
                <a16:creationId xmlns:a16="http://schemas.microsoft.com/office/drawing/2014/main" id="{1160798C-964F-4C86-BA4B-0BC729FBA658}"/>
              </a:ext>
            </a:extLst>
          </p:cNvPr>
          <p:cNvSpPr>
            <a:spLocks noChangeArrowheads="1"/>
          </p:cNvSpPr>
          <p:nvPr/>
        </p:nvSpPr>
        <p:spPr bwMode="auto">
          <a:xfrm>
            <a:off x="8166753" y="1188132"/>
            <a:ext cx="3290615" cy="4959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rtl="0">
              <a:spcBef>
                <a:spcPts val="0"/>
              </a:spcBef>
              <a:spcAft>
                <a:spcPts val="0"/>
              </a:spcAft>
            </a:pPr>
            <a:r>
              <a:rPr lang="en-US" altLang="ja-JP" sz="1600" i="0" u="none" strike="noStrike" dirty="0">
                <a:solidFill>
                  <a:srgbClr val="002060"/>
                </a:solidFill>
                <a:effectLst/>
                <a:latin typeface="Century Gothic" panose="020B0502020202020204" pitchFamily="34" charset="0"/>
              </a:rPr>
              <a:t>We decided to invest in </a:t>
            </a:r>
            <a:r>
              <a:rPr lang="en-US" altLang="ja-JP" sz="1600" i="0" u="none" strike="noStrike" dirty="0" err="1">
                <a:solidFill>
                  <a:srgbClr val="002060"/>
                </a:solidFill>
                <a:effectLst/>
                <a:latin typeface="Century Gothic" panose="020B0502020202020204" pitchFamily="34" charset="0"/>
              </a:rPr>
              <a:t>Medmain</a:t>
            </a:r>
            <a:r>
              <a:rPr lang="en-US" altLang="ja-JP" sz="1600" i="0" u="none" strike="noStrike" dirty="0">
                <a:solidFill>
                  <a:srgbClr val="002060"/>
                </a:solidFill>
                <a:effectLst/>
                <a:latin typeface="Century Gothic" panose="020B0502020202020204" pitchFamily="34" charset="0"/>
              </a:rPr>
              <a:t> Inc., not only because of its unique AI development capabilities, but also because of its network of medical institutions and pathologists. President Iizuka has medical / AI knowledge and management sense. They have a group of talented and motivated members specialize in  management, development, sales and medicine at </a:t>
            </a:r>
            <a:r>
              <a:rPr lang="en-US" altLang="ja-JP" sz="1600" i="0" u="none" strike="noStrike" dirty="0" err="1">
                <a:solidFill>
                  <a:srgbClr val="002060"/>
                </a:solidFill>
                <a:effectLst/>
                <a:latin typeface="Century Gothic" panose="020B0502020202020204" pitchFamily="34" charset="0"/>
              </a:rPr>
              <a:t>Medmain</a:t>
            </a:r>
            <a:r>
              <a:rPr lang="en-US" altLang="ja-JP" sz="1600" dirty="0">
                <a:solidFill>
                  <a:srgbClr val="002060"/>
                </a:solidFill>
                <a:latin typeface="Century Gothic" panose="020B0502020202020204" pitchFamily="34" charset="0"/>
              </a:rPr>
              <a:t>. W</a:t>
            </a:r>
            <a:r>
              <a:rPr lang="en-US" altLang="ja-JP" sz="1600" i="0" u="none" strike="noStrike" dirty="0">
                <a:solidFill>
                  <a:srgbClr val="002060"/>
                </a:solidFill>
                <a:effectLst/>
                <a:latin typeface="Century Gothic" panose="020B0502020202020204" pitchFamily="34" charset="0"/>
              </a:rPr>
              <a:t>e look forward to future business development to further expand our AI pathology imaging services.</a:t>
            </a:r>
          </a:p>
          <a:p>
            <a:pPr rtl="0">
              <a:spcBef>
                <a:spcPts val="0"/>
              </a:spcBef>
              <a:spcAft>
                <a:spcPts val="0"/>
              </a:spcAft>
            </a:pPr>
            <a:endParaRPr lang="en-US" altLang="ja-JP" sz="1600" i="0" u="none" strike="noStrike" dirty="0">
              <a:solidFill>
                <a:srgbClr val="002060"/>
              </a:solidFill>
              <a:effectLst/>
              <a:latin typeface="Century Gothic" panose="020B0502020202020204" pitchFamily="34" charset="0"/>
            </a:endParaRPr>
          </a:p>
          <a:p>
            <a:pPr algn="ctr" rtl="0">
              <a:spcBef>
                <a:spcPts val="0"/>
              </a:spcBef>
              <a:spcAft>
                <a:spcPts val="0"/>
              </a:spcAft>
            </a:pPr>
            <a:r>
              <a:rPr lang="en-US" altLang="ja-JP" sz="1600" b="1" i="0" dirty="0">
                <a:solidFill>
                  <a:srgbClr val="002060"/>
                </a:solidFill>
                <a:effectLst/>
                <a:latin typeface="Century Gothic" panose="020B0502020202020204" pitchFamily="34" charset="0"/>
              </a:rPr>
              <a:t>Innovations and Future Creation Inc / </a:t>
            </a:r>
            <a:r>
              <a:rPr lang="en-US" altLang="ja-JP" sz="1600" b="1" i="0" u="none" strike="noStrike" dirty="0">
                <a:solidFill>
                  <a:srgbClr val="002060"/>
                </a:solidFill>
                <a:effectLst/>
                <a:latin typeface="Century Gothic" panose="020B0502020202020204" pitchFamily="34" charset="0"/>
              </a:rPr>
              <a:t>MIRAI SOUZOU</a:t>
            </a:r>
          </a:p>
          <a:p>
            <a:pPr algn="ctr" rtl="0">
              <a:spcBef>
                <a:spcPts val="0"/>
              </a:spcBef>
              <a:spcAft>
                <a:spcPts val="0"/>
              </a:spcAft>
            </a:pPr>
            <a:r>
              <a:rPr lang="en-US" altLang="ja-JP" sz="1600" b="1" i="0" u="none" strike="noStrike" dirty="0">
                <a:solidFill>
                  <a:srgbClr val="002060"/>
                </a:solidFill>
                <a:effectLst/>
                <a:latin typeface="Century Gothic" panose="020B0502020202020204" pitchFamily="34" charset="0"/>
              </a:rPr>
              <a:t>Partner  Yumiko </a:t>
            </a:r>
            <a:r>
              <a:rPr lang="en-US" altLang="ja-JP" sz="1600" b="1" i="0" u="none" strike="noStrike" dirty="0" err="1">
                <a:solidFill>
                  <a:srgbClr val="002060"/>
                </a:solidFill>
                <a:effectLst/>
                <a:latin typeface="Century Gothic" panose="020B0502020202020204" pitchFamily="34" charset="0"/>
              </a:rPr>
              <a:t>Nagatsuma</a:t>
            </a:r>
            <a:endParaRPr lang="en-US" altLang="ja-JP" sz="1600" b="1" i="0" u="none" strike="noStrike" dirty="0">
              <a:solidFill>
                <a:srgbClr val="002060"/>
              </a:solidFill>
              <a:effectLst/>
              <a:latin typeface="Century Gothic" panose="020B0502020202020204" pitchFamily="34" charset="0"/>
            </a:endParaRPr>
          </a:p>
        </p:txBody>
      </p:sp>
      <p:sp>
        <p:nvSpPr>
          <p:cNvPr id="13" name="Rectangle 1">
            <a:extLst>
              <a:ext uri="{FF2B5EF4-FFF2-40B4-BE49-F238E27FC236}">
                <a16:creationId xmlns:a16="http://schemas.microsoft.com/office/drawing/2014/main" id="{887B8332-94A5-44DF-8E42-F96C9AE0C3E7}"/>
              </a:ext>
            </a:extLst>
          </p:cNvPr>
          <p:cNvSpPr>
            <a:spLocks noChangeArrowheads="1"/>
          </p:cNvSpPr>
          <p:nvPr/>
        </p:nvSpPr>
        <p:spPr bwMode="auto">
          <a:xfrm>
            <a:off x="3516874" y="235044"/>
            <a:ext cx="3243633" cy="204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100" dirty="0">
                <a:solidFill>
                  <a:schemeClr val="tx1">
                    <a:lumMod val="65000"/>
                    <a:lumOff val="35000"/>
                  </a:schemeClr>
                </a:solidFill>
                <a:latin typeface="Century Gothic" panose="020B0502020202020204" pitchFamily="34" charset="0"/>
              </a:rPr>
              <a:t>※There are also other individual investors</a:t>
            </a:r>
            <a:endParaRPr kumimoji="0" lang="ja-JP" altLang="ja-JP" sz="1100" i="0" u="none" strike="noStrike" cap="none" normalizeH="0" baseline="0" dirty="0">
              <a:ln>
                <a:noFill/>
              </a:ln>
              <a:solidFill>
                <a:schemeClr val="tx1">
                  <a:lumMod val="65000"/>
                  <a:lumOff val="35000"/>
                </a:schemeClr>
              </a:solidFill>
              <a:effectLst/>
              <a:latin typeface="Century Gothic" panose="020B0502020202020204" pitchFamily="34" charset="0"/>
            </a:endParaRPr>
          </a:p>
        </p:txBody>
      </p:sp>
      <p:sp>
        <p:nvSpPr>
          <p:cNvPr id="5" name="Rectangle 1">
            <a:extLst>
              <a:ext uri="{FF2B5EF4-FFF2-40B4-BE49-F238E27FC236}">
                <a16:creationId xmlns:a16="http://schemas.microsoft.com/office/drawing/2014/main" id="{481A4F1F-7F54-4A16-B849-6E19B4983AA4}"/>
              </a:ext>
            </a:extLst>
          </p:cNvPr>
          <p:cNvSpPr>
            <a:spLocks noChangeArrowheads="1"/>
          </p:cNvSpPr>
          <p:nvPr/>
        </p:nvSpPr>
        <p:spPr bwMode="auto">
          <a:xfrm>
            <a:off x="579487" y="1226890"/>
            <a:ext cx="3290615" cy="4467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rtl="0">
              <a:spcBef>
                <a:spcPts val="0"/>
              </a:spcBef>
              <a:spcAft>
                <a:spcPts val="0"/>
              </a:spcAft>
            </a:pPr>
            <a:r>
              <a:rPr lang="en-US" altLang="ja-JP" sz="1600" i="0" u="none" strike="noStrike" dirty="0">
                <a:solidFill>
                  <a:srgbClr val="002060"/>
                </a:solidFill>
                <a:effectLst/>
                <a:latin typeface="Century Gothic" panose="020B0502020202020204" pitchFamily="34" charset="0"/>
              </a:rPr>
              <a:t>AI image analysis is one of AI's strongest areas of expertise and is used for many applications such as face recognition and inspection. We are confident that the pathology support tool using AI image analysis will reduce the burden of pathologists and contribute to solving the shortage of pathologists in the world, and as an IT company based in Kyushu, </a:t>
            </a:r>
            <a:r>
              <a:rPr lang="en-US" altLang="ja-JP" sz="1600" i="0" u="none" strike="noStrike" dirty="0" err="1">
                <a:solidFill>
                  <a:srgbClr val="002060"/>
                </a:solidFill>
                <a:effectLst/>
                <a:latin typeface="Century Gothic" panose="020B0502020202020204" pitchFamily="34" charset="0"/>
              </a:rPr>
              <a:t>QTnet</a:t>
            </a:r>
            <a:r>
              <a:rPr lang="en-US" altLang="ja-JP" sz="1600" i="0" u="none" strike="noStrike" dirty="0">
                <a:solidFill>
                  <a:srgbClr val="002060"/>
                </a:solidFill>
                <a:effectLst/>
                <a:latin typeface="Century Gothic" panose="020B0502020202020204" pitchFamily="34" charset="0"/>
              </a:rPr>
              <a:t> will support </a:t>
            </a:r>
            <a:r>
              <a:rPr lang="en-US" altLang="ja-JP" sz="1600" i="0" u="none" strike="noStrike" dirty="0" err="1">
                <a:solidFill>
                  <a:srgbClr val="002060"/>
                </a:solidFill>
                <a:effectLst/>
                <a:latin typeface="Century Gothic" panose="020B0502020202020204" pitchFamily="34" charset="0"/>
              </a:rPr>
              <a:t>Medmain</a:t>
            </a:r>
            <a:r>
              <a:rPr lang="en-US" altLang="ja-JP" sz="1600" i="0" u="none" strike="noStrike" dirty="0">
                <a:solidFill>
                  <a:srgbClr val="002060"/>
                </a:solidFill>
                <a:effectLst/>
                <a:latin typeface="Century Gothic" panose="020B0502020202020204" pitchFamily="34" charset="0"/>
              </a:rPr>
              <a:t> Inc., which is expanding its activities from Kyushu to the world.</a:t>
            </a:r>
          </a:p>
          <a:p>
            <a:pPr rtl="0">
              <a:spcBef>
                <a:spcPts val="0"/>
              </a:spcBef>
              <a:spcAft>
                <a:spcPts val="0"/>
              </a:spcAft>
            </a:pPr>
            <a:endParaRPr lang="en-US" altLang="ja-JP" sz="1600" i="0" u="none" strike="noStrike" dirty="0">
              <a:solidFill>
                <a:srgbClr val="002060"/>
              </a:solidFill>
              <a:effectLst/>
              <a:latin typeface="Century Gothic" panose="020B0502020202020204" pitchFamily="34" charset="0"/>
            </a:endParaRPr>
          </a:p>
          <a:p>
            <a:pPr algn="ctr" rtl="0">
              <a:spcBef>
                <a:spcPts val="0"/>
              </a:spcBef>
              <a:spcAft>
                <a:spcPts val="0"/>
              </a:spcAft>
            </a:pPr>
            <a:r>
              <a:rPr lang="en-US" altLang="ja-JP" sz="1600" b="1" i="0" u="none" strike="noStrike" dirty="0" err="1">
                <a:solidFill>
                  <a:srgbClr val="002060"/>
                </a:solidFill>
                <a:effectLst/>
                <a:latin typeface="Century Gothic" panose="020B0502020202020204" pitchFamily="34" charset="0"/>
              </a:rPr>
              <a:t>Qtnet</a:t>
            </a:r>
            <a:r>
              <a:rPr lang="en-US" altLang="ja-JP" sz="1600" b="1" i="0" u="none" strike="noStrike" dirty="0">
                <a:solidFill>
                  <a:srgbClr val="002060"/>
                </a:solidFill>
                <a:effectLst/>
                <a:latin typeface="Century Gothic" panose="020B0502020202020204" pitchFamily="34" charset="0"/>
              </a:rPr>
              <a:t> Inc.</a:t>
            </a:r>
            <a:endParaRPr lang="en-US" altLang="ja-JP" sz="1600" b="1" dirty="0">
              <a:solidFill>
                <a:srgbClr val="002060"/>
              </a:solidFill>
              <a:latin typeface="Century Gothic" panose="020B0502020202020204" pitchFamily="34" charset="0"/>
            </a:endParaRPr>
          </a:p>
          <a:p>
            <a:pPr algn="ctr" rtl="0">
              <a:spcBef>
                <a:spcPts val="0"/>
              </a:spcBef>
              <a:spcAft>
                <a:spcPts val="0"/>
              </a:spcAft>
            </a:pPr>
            <a:r>
              <a:rPr lang="en-US" altLang="ja-JP" sz="1600" b="1" i="0" u="none" strike="noStrike" dirty="0">
                <a:solidFill>
                  <a:srgbClr val="002060"/>
                </a:solidFill>
                <a:effectLst/>
                <a:latin typeface="Century Gothic" panose="020B0502020202020204" pitchFamily="34" charset="0"/>
              </a:rPr>
              <a:t>President</a:t>
            </a:r>
            <a:r>
              <a:rPr lang="en-US" altLang="ja-JP" sz="1600" b="1" dirty="0">
                <a:solidFill>
                  <a:srgbClr val="002060"/>
                </a:solidFill>
                <a:latin typeface="Century Gothic" panose="020B0502020202020204" pitchFamily="34" charset="0"/>
              </a:rPr>
              <a:t>  </a:t>
            </a:r>
            <a:r>
              <a:rPr lang="en-US" altLang="ja-JP" sz="1600" b="1" i="0" u="none" strike="noStrike" dirty="0">
                <a:solidFill>
                  <a:srgbClr val="002060"/>
                </a:solidFill>
                <a:effectLst/>
                <a:latin typeface="Century Gothic" panose="020B0502020202020204" pitchFamily="34" charset="0"/>
              </a:rPr>
              <a:t>Kazuto</a:t>
            </a:r>
            <a:r>
              <a:rPr lang="ja-JP" altLang="en-US" sz="1600" b="1" dirty="0">
                <a:solidFill>
                  <a:srgbClr val="002060"/>
                </a:solidFill>
                <a:effectLst/>
                <a:latin typeface="Century Gothic" panose="020B0502020202020204" pitchFamily="34" charset="0"/>
              </a:rPr>
              <a:t> </a:t>
            </a:r>
            <a:r>
              <a:rPr lang="en-US" altLang="ja-JP" sz="1600" b="1" i="0" u="none" strike="noStrike" dirty="0">
                <a:solidFill>
                  <a:srgbClr val="002060"/>
                </a:solidFill>
                <a:latin typeface="Century Gothic" panose="020B0502020202020204" pitchFamily="34" charset="0"/>
              </a:rPr>
              <a:t>Iwasaki</a:t>
            </a:r>
            <a:endParaRPr lang="en-US" altLang="ja-JP" sz="1600" b="1" i="0" u="none" strike="noStrike" dirty="0">
              <a:solidFill>
                <a:srgbClr val="002060"/>
              </a:solidFill>
              <a:effectLst/>
              <a:latin typeface="Century Gothic" panose="020B0502020202020204" pitchFamily="34" charset="0"/>
            </a:endParaRPr>
          </a:p>
        </p:txBody>
      </p:sp>
      <p:sp>
        <p:nvSpPr>
          <p:cNvPr id="12" name="Rectangle 1">
            <a:extLst>
              <a:ext uri="{FF2B5EF4-FFF2-40B4-BE49-F238E27FC236}">
                <a16:creationId xmlns:a16="http://schemas.microsoft.com/office/drawing/2014/main" id="{08EFACCB-73CA-41D8-B759-002EAEEAF2CF}"/>
              </a:ext>
            </a:extLst>
          </p:cNvPr>
          <p:cNvSpPr>
            <a:spLocks noChangeArrowheads="1"/>
          </p:cNvSpPr>
          <p:nvPr/>
        </p:nvSpPr>
        <p:spPr bwMode="auto">
          <a:xfrm>
            <a:off x="4474183" y="1319886"/>
            <a:ext cx="3290615" cy="4467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rtl="0">
              <a:spcBef>
                <a:spcPts val="0"/>
              </a:spcBef>
              <a:spcAft>
                <a:spcPts val="0"/>
              </a:spcAft>
            </a:pPr>
            <a:r>
              <a:rPr lang="en-US" altLang="ja-JP" sz="1600" b="0" i="0" dirty="0">
                <a:solidFill>
                  <a:srgbClr val="002060"/>
                </a:solidFill>
                <a:effectLst/>
                <a:latin typeface="Century Gothic" panose="020B0502020202020204" pitchFamily="34" charset="0"/>
              </a:rPr>
              <a:t>I am very happy to join the support team of </a:t>
            </a:r>
            <a:r>
              <a:rPr lang="en-US" altLang="ja-JP" sz="1600" b="0" i="0" dirty="0" err="1">
                <a:solidFill>
                  <a:srgbClr val="002060"/>
                </a:solidFill>
                <a:effectLst/>
                <a:latin typeface="Century Gothic" panose="020B0502020202020204" pitchFamily="34" charset="0"/>
              </a:rPr>
              <a:t>Medmain</a:t>
            </a:r>
            <a:r>
              <a:rPr lang="en-US" altLang="ja-JP" sz="1600" b="0" i="0" dirty="0">
                <a:solidFill>
                  <a:srgbClr val="002060"/>
                </a:solidFill>
                <a:effectLst/>
                <a:latin typeface="Century Gothic" panose="020B0502020202020204" pitchFamily="34" charset="0"/>
              </a:rPr>
              <a:t> Inc., which has the potential to go global from Japan. With the expansion of AI diagnostic support, we can expect to shorten the time it takes for diagnostic results. </a:t>
            </a:r>
            <a:r>
              <a:rPr lang="en-US" altLang="ja-JP" sz="1600" dirty="0">
                <a:solidFill>
                  <a:srgbClr val="002060"/>
                </a:solidFill>
                <a:latin typeface="Century Gothic" panose="020B0502020202020204" pitchFamily="34" charset="0"/>
              </a:rPr>
              <a:t>We can also expect it </a:t>
            </a:r>
            <a:r>
              <a:rPr lang="en-US" altLang="ja-JP" sz="1600" b="0" i="0" dirty="0">
                <a:solidFill>
                  <a:srgbClr val="002060"/>
                </a:solidFill>
                <a:effectLst/>
                <a:latin typeface="Century Gothic" panose="020B0502020202020204" pitchFamily="34" charset="0"/>
              </a:rPr>
              <a:t>will solve the social problem of the shortage of pathologists and bring a digital formulation of the medical industry. I would like to support the team which updates the existing industry.</a:t>
            </a:r>
          </a:p>
          <a:p>
            <a:pPr rtl="0">
              <a:spcBef>
                <a:spcPts val="0"/>
              </a:spcBef>
              <a:spcAft>
                <a:spcPts val="0"/>
              </a:spcAft>
            </a:pPr>
            <a:endParaRPr lang="en-US" altLang="ja-JP" sz="1600" b="0" i="0" dirty="0">
              <a:solidFill>
                <a:srgbClr val="002060"/>
              </a:solidFill>
              <a:effectLst/>
              <a:latin typeface="Century Gothic" panose="020B0502020202020204" pitchFamily="34" charset="0"/>
            </a:endParaRPr>
          </a:p>
          <a:p>
            <a:pPr algn="ctr" rtl="0">
              <a:spcBef>
                <a:spcPts val="0"/>
              </a:spcBef>
              <a:spcAft>
                <a:spcPts val="0"/>
              </a:spcAft>
            </a:pPr>
            <a:r>
              <a:rPr lang="en-US" altLang="ja-JP" sz="1600" b="1" i="0" dirty="0">
                <a:solidFill>
                  <a:srgbClr val="002060"/>
                </a:solidFill>
                <a:effectLst/>
                <a:latin typeface="Century Gothic" panose="020B0502020202020204" pitchFamily="34" charset="0"/>
              </a:rPr>
              <a:t>Hike Ventures, LLC</a:t>
            </a:r>
          </a:p>
          <a:p>
            <a:pPr algn="ctr" rtl="0">
              <a:spcBef>
                <a:spcPts val="0"/>
              </a:spcBef>
              <a:spcAft>
                <a:spcPts val="0"/>
              </a:spcAft>
            </a:pPr>
            <a:r>
              <a:rPr lang="en-US" altLang="ja-JP" sz="1600" b="1" i="0" dirty="0">
                <a:solidFill>
                  <a:srgbClr val="002060"/>
                </a:solidFill>
                <a:effectLst/>
                <a:latin typeface="Century Gothic" panose="020B0502020202020204" pitchFamily="34" charset="0"/>
              </a:rPr>
              <a:t>General Partner  Takahiro Shoji</a:t>
            </a:r>
            <a:endParaRPr kumimoji="0" lang="ja-JP" altLang="ja-JP" sz="1600" b="1" i="0" u="none" strike="noStrike" cap="none" normalizeH="0" baseline="0" dirty="0">
              <a:ln>
                <a:noFill/>
              </a:ln>
              <a:solidFill>
                <a:srgbClr val="002060"/>
              </a:solidFill>
              <a:effectLst/>
              <a:latin typeface="Century Gothic" panose="020B0502020202020204" pitchFamily="34" charset="0"/>
            </a:endParaRPr>
          </a:p>
        </p:txBody>
      </p:sp>
    </p:spTree>
    <p:extLst>
      <p:ext uri="{BB962C8B-B14F-4D97-AF65-F5344CB8AC3E}">
        <p14:creationId xmlns:p14="http://schemas.microsoft.com/office/powerpoint/2010/main" val="9684760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1589</TotalTime>
  <Words>274</Words>
  <Application>Microsoft Office PowerPoint</Application>
  <PresentationFormat>ワイド画面</PresentationFormat>
  <Paragraphs>14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游ゴシック Light</vt:lpstr>
      <vt:lpstr>Arial</vt:lpstr>
      <vt:lpstr>Century Gothic</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yoshi@medmain.com</dc:creator>
  <cp:lastModifiedBy> </cp:lastModifiedBy>
  <cp:revision>16</cp:revision>
  <dcterms:created xsi:type="dcterms:W3CDTF">2020-08-18T02:26:21Z</dcterms:created>
  <dcterms:modified xsi:type="dcterms:W3CDTF">2020-08-20T06:36:58Z</dcterms:modified>
</cp:coreProperties>
</file>